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j3rEaYdo1eKg8UY8lmRihQq10v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88dab1f13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788dab1f13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f0a01a945_0_0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ef0a01a945_0_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92" name="Google Shape;92;g2ef0a01a945_0_0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4eb16c019_0_12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14eb16c019_0_12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103" name="Google Shape;103;g314eb16c019_0_12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4eb16c019_0_0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14eb16c019_0_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g314eb16c019_0_0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c10dd89f1_0_5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1c10dd89f1_0_5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127" name="Google Shape;127;g31c10dd89f1_0_5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8dab1f1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788dab1f1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4de7237cb_0_36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64de7237cb_0_36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–Opportunity to share the vision with teachers and staff.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–Could provide discussion/reflection on how individuals will put the vision into practice.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Ideal Practice/SY24-25 Goal: the vision is developed collaboratively with the teachers and even students providing input.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64de7237cb_0_36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b340fbaf9_0_0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0b340fbaf9_0_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–Opportunity to share the vision with teachers and staff.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–Could provide discussion/reflection on how individuals will put the vision into practice.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Ideal Practice/SY24-25 Goal: the vision is developed collaboratively with the teachers and even students providing input.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0b340fbaf9_0_0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b27255280_0_0:notes"/>
          <p:cNvSpPr/>
          <p:nvPr>
            <p:ph idx="2" type="sldImg"/>
          </p:nvPr>
        </p:nvSpPr>
        <p:spPr>
          <a:xfrm>
            <a:off x="330200" y="685487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0b27255280_0_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–Opportunity to share the vision with teachers and staff.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–Could provide discussion/reflection on how individuals will put the vision into practice.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Ideal Practice/SY24-25 Goal: the vision is developed collaboratively with the teachers and even students providing input.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0b27255280_0_0:notes"/>
          <p:cNvSpPr txBox="1"/>
          <p:nvPr>
            <p:ph idx="12" type="sldNum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icture orange 1">
  <p:cSld name="Divider picture orang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5b44608bde_0_618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g25b44608bde_0_6180"/>
          <p:cNvSpPr txBox="1"/>
          <p:nvPr>
            <p:ph idx="10" type="dt"/>
          </p:nvPr>
        </p:nvSpPr>
        <p:spPr>
          <a:xfrm>
            <a:off x="46819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5b44608bde_0_618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5b44608bde_0_6180"/>
          <p:cNvSpPr txBox="1"/>
          <p:nvPr>
            <p:ph idx="12" type="sldNum"/>
          </p:nvPr>
        </p:nvSpPr>
        <p:spPr>
          <a:xfrm>
            <a:off x="698768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g25b44608bde_0_6180"/>
          <p:cNvSpPr txBox="1"/>
          <p:nvPr>
            <p:ph idx="1" type="body"/>
          </p:nvPr>
        </p:nvSpPr>
        <p:spPr>
          <a:xfrm>
            <a:off x="0" y="3738563"/>
            <a:ext cx="9144000" cy="10287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0" lIns="445775" spcFirstLastPara="1" rIns="0" wrap="square" tIns="0">
            <a:noAutofit/>
          </a:bodyPr>
          <a:lstStyle>
            <a:lvl1pPr indent="-488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Char char="●"/>
              <a:defRPr b="1" sz="41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PBSA logo left">
  <p:cSld name="Text with PBSA logo lef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0" name="Google Shape;50;g25b44608bde_0_6197"/>
          <p:cNvPicPr preferRelativeResize="0"/>
          <p:nvPr/>
        </p:nvPicPr>
        <p:blipFill rotWithShape="1">
          <a:blip r:embed="rId2">
            <a:alphaModFix amt="50000"/>
          </a:blip>
          <a:srcRect b="0" l="50000" r="-10" t="0"/>
          <a:stretch/>
        </p:blipFill>
        <p:spPr>
          <a:xfrm>
            <a:off x="0" y="417910"/>
            <a:ext cx="2355778" cy="43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5b44608bde_0_6197"/>
          <p:cNvSpPr txBox="1"/>
          <p:nvPr>
            <p:ph idx="1" type="body"/>
          </p:nvPr>
        </p:nvSpPr>
        <p:spPr>
          <a:xfrm>
            <a:off x="2457867" y="1369219"/>
            <a:ext cx="6216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g25b44608bde_0_6197"/>
          <p:cNvSpPr txBox="1"/>
          <p:nvPr>
            <p:ph idx="10" type="dt"/>
          </p:nvPr>
        </p:nvSpPr>
        <p:spPr>
          <a:xfrm>
            <a:off x="46819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25b44608bde_0_61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25b44608bde_0_6197"/>
          <p:cNvSpPr txBox="1"/>
          <p:nvPr>
            <p:ph idx="12" type="sldNum"/>
          </p:nvPr>
        </p:nvSpPr>
        <p:spPr>
          <a:xfrm>
            <a:off x="698768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g25b44608bde_0_6197"/>
          <p:cNvSpPr txBox="1"/>
          <p:nvPr>
            <p:ph type="title"/>
          </p:nvPr>
        </p:nvSpPr>
        <p:spPr>
          <a:xfrm>
            <a:off x="2457868" y="465076"/>
            <a:ext cx="6216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56" name="Google Shape;56;g25b44608bde_0_6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4722" y="4632722"/>
            <a:ext cx="1150144" cy="47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b44608bde_0_61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g25b44608bde_0_6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b44608bde_0_615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g25b44608bde_0_615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g25b44608bde_0_6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b44608bde_0_61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g25b44608bde_0_6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b44608bde_0_616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5b44608bde_0_616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g25b44608bde_0_616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g25b44608bde_0_616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g25b44608bde_0_6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b44608bde_0_61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g25b44608bde_0_6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b44608bde_0_617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g25b44608bde_0_617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g25b44608bde_0_6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 1">
  <p:cSld name="End page 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1" name="Google Shape;81;g2788dab1f13_0_4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7222" y="775097"/>
            <a:ext cx="4069557" cy="359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5b44608bde_0_6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g25b44608bde_0_61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g25b44608bde_0_61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g25b44608bde_0_6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5b44608bde_0_6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5b44608bde_0_6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25b44608bde_0_6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only, bottom logo">
  <p:cSld name="CUSTOM_5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5b44608bde_0_618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g25b44608bde_0_6186"/>
          <p:cNvSpPr txBox="1"/>
          <p:nvPr>
            <p:ph idx="1" type="subTitle"/>
          </p:nvPr>
        </p:nvSpPr>
        <p:spPr>
          <a:xfrm>
            <a:off x="388500" y="254850"/>
            <a:ext cx="6793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7270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" name="Google Shape;27;g25b44608bde_0_6186"/>
          <p:cNvCxnSpPr/>
          <p:nvPr/>
        </p:nvCxnSpPr>
        <p:spPr>
          <a:xfrm>
            <a:off x="484575" y="757013"/>
            <a:ext cx="8219100" cy="0"/>
          </a:xfrm>
          <a:prstGeom prst="straightConnector1">
            <a:avLst/>
          </a:prstGeom>
          <a:noFill/>
          <a:ln cap="flat" cmpd="sng" w="9525">
            <a:solidFill>
              <a:srgbClr val="AEB8D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5b44608bde_0_61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5b44608bde_0_61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g25b44608bde_0_61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g25b44608bde_0_6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5b44608bde_0_6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g25b44608bde_0_6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accent4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b44608bde_0_619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5b44608bde_0_6190"/>
          <p:cNvSpPr txBox="1"/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b="1" sz="21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g25b44608bde_0_6190"/>
          <p:cNvSpPr txBox="1"/>
          <p:nvPr>
            <p:ph idx="1" type="subTitle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g25b44608bde_0_6190"/>
          <p:cNvSpPr txBox="1"/>
          <p:nvPr>
            <p:ph idx="2" type="subTitle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g25b44608bde_0_6190"/>
          <p:cNvSpPr txBox="1"/>
          <p:nvPr>
            <p:ph idx="3" type="subTitle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g25b44608bde_0_6190"/>
          <p:cNvSpPr txBox="1"/>
          <p:nvPr>
            <p:ph idx="4" type="subTitle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b44608bde_0_6205"/>
          <p:cNvSpPr txBox="1"/>
          <p:nvPr>
            <p:ph type="title"/>
          </p:nvPr>
        </p:nvSpPr>
        <p:spPr>
          <a:xfrm>
            <a:off x="628650" y="134780"/>
            <a:ext cx="78867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b="1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g25b44608bde_0_62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25b44608bde_0_62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" name="Google Shape;48;g25b44608bde_0_6205"/>
          <p:cNvCxnSpPr/>
          <p:nvPr/>
        </p:nvCxnSpPr>
        <p:spPr>
          <a:xfrm rot="10800000">
            <a:off x="4572000" y="508541"/>
            <a:ext cx="0" cy="405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5b44608bde_0_6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5b44608bde_0_6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5b44608bde_0_6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88dab1f13_0_46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g2788dab1f13_0_460"/>
          <p:cNvSpPr txBox="1"/>
          <p:nvPr>
            <p:ph idx="1" type="body"/>
          </p:nvPr>
        </p:nvSpPr>
        <p:spPr>
          <a:xfrm>
            <a:off x="0" y="3738563"/>
            <a:ext cx="9144000" cy="10287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txBody>
          <a:bodyPr anchorCtr="0" anchor="ctr" bIns="0" lIns="445775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100"/>
              <a:buNone/>
            </a:pPr>
            <a:r>
              <a:rPr b="0" i="1" lang="en" sz="2500"/>
              <a:t>GO TEAM Meeting: December 4, 2024</a:t>
            </a:r>
            <a:endParaRPr b="0" i="1" sz="2500"/>
          </a:p>
        </p:txBody>
      </p:sp>
      <p:pic>
        <p:nvPicPr>
          <p:cNvPr id="88" name="Google Shape;88;g2788dab1f13_0_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9948" y="-123725"/>
            <a:ext cx="4318300" cy="36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f0a01a945_0_0"/>
          <p:cNvSpPr/>
          <p:nvPr/>
        </p:nvSpPr>
        <p:spPr>
          <a:xfrm>
            <a:off x="0" y="239875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PBSA and Price Vision and Mission </a:t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g2ef0a01a945_0_0"/>
          <p:cNvSpPr txBox="1"/>
          <p:nvPr/>
        </p:nvSpPr>
        <p:spPr>
          <a:xfrm>
            <a:off x="521200" y="825575"/>
            <a:ext cx="82686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2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6" name="Google Shape;96;g2ef0a01a945_0_0"/>
          <p:cNvPicPr preferRelativeResize="0"/>
          <p:nvPr/>
        </p:nvPicPr>
        <p:blipFill rotWithShape="1">
          <a:blip r:embed="rId3">
            <a:alphaModFix/>
          </a:blip>
          <a:srcRect b="-5846" l="0" r="0" t="5848"/>
          <a:stretch/>
        </p:blipFill>
        <p:spPr>
          <a:xfrm>
            <a:off x="5980375" y="239875"/>
            <a:ext cx="2043576" cy="1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f0a01a94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959"/>
              <a:buNone/>
            </a:pPr>
            <a:r>
              <a:t/>
            </a:r>
            <a:endParaRPr b="1" sz="266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218"/>
              <a:buFont typeface="Arial"/>
              <a:buNone/>
            </a:pPr>
            <a:r>
              <a:rPr b="1" lang="en" sz="266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Every Child, Every Chance, Every Day!</a:t>
            </a:r>
            <a:endParaRPr/>
          </a:p>
        </p:txBody>
      </p:sp>
      <p:sp>
        <p:nvSpPr>
          <p:cNvPr id="98" name="Google Shape;98;g2ef0a01a945_0_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u="sng">
                <a:solidFill>
                  <a:schemeClr val="dk1"/>
                </a:solidFill>
                <a:highlight>
                  <a:srgbClr val="FFF2CC"/>
                </a:highlight>
              </a:rPr>
              <a:t>PBSA Cluster Vision and Mission</a:t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500">
              <a:solidFill>
                <a:schemeClr val="accent2"/>
              </a:solidFill>
              <a:highlight>
                <a:srgbClr val="FFF2CC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Vision :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graduate empowered change agents who create positive, long-lasting impact in their communities.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Mission:</a:t>
            </a:r>
            <a:r>
              <a:rPr b="1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0C0C0C"/>
                </a:solidFill>
                <a:latin typeface="Cambria"/>
                <a:ea typeface="Cambria"/>
                <a:cs typeface="Cambria"/>
                <a:sym typeface="Cambria"/>
              </a:rPr>
              <a:t>We cultivate students’ skills and agency in pursuit of their unlimited potential. </a:t>
            </a:r>
            <a:endParaRPr b="1">
              <a:solidFill>
                <a:srgbClr val="0C0C0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500"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/>
          </a:p>
        </p:txBody>
      </p:sp>
      <p:sp>
        <p:nvSpPr>
          <p:cNvPr id="99" name="Google Shape;99;g2ef0a01a945_0_0"/>
          <p:cNvSpPr txBox="1"/>
          <p:nvPr>
            <p:ph idx="2" type="body"/>
          </p:nvPr>
        </p:nvSpPr>
        <p:spPr>
          <a:xfrm>
            <a:off x="4832400" y="1152475"/>
            <a:ext cx="3999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u="sng">
                <a:solidFill>
                  <a:schemeClr val="dk1"/>
                </a:solidFill>
                <a:highlight>
                  <a:srgbClr val="FFF2CC"/>
                </a:highlight>
              </a:rPr>
              <a:t>Price Middle School </a:t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Vision : </a:t>
            </a:r>
            <a:r>
              <a:rPr lang="en" cap="small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Luther J. Price Middle School exists to improve our community by empowering and equipping our students with the skills needed to graduate and live liberated choice-filled lives.</a:t>
            </a:r>
            <a:endParaRPr cap="small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Mission:</a:t>
            </a:r>
            <a:r>
              <a:rPr b="1"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Students at Price Middle School are empowered through academic acquisition, leadership development, authentic problem solving, and student-centered ownership leading to them reaching their unlimited potential.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16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4eb16c019_0_12"/>
          <p:cNvSpPr/>
          <p:nvPr/>
        </p:nvSpPr>
        <p:spPr>
          <a:xfrm>
            <a:off x="0" y="239875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Past Events: </a:t>
            </a:r>
            <a:r>
              <a:rPr b="1" lang="en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October</a:t>
            </a:r>
            <a:r>
              <a:rPr b="1" lang="en" sz="3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i="0" lang="en" sz="3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1" i="0" sz="3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g314eb16c019_0_12"/>
          <p:cNvSpPr txBox="1"/>
          <p:nvPr/>
        </p:nvSpPr>
        <p:spPr>
          <a:xfrm>
            <a:off x="521200" y="825575"/>
            <a:ext cx="82686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2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7" name="Google Shape;107;g314eb16c019_0_12"/>
          <p:cNvPicPr preferRelativeResize="0"/>
          <p:nvPr/>
        </p:nvPicPr>
        <p:blipFill rotWithShape="1">
          <a:blip r:embed="rId3">
            <a:alphaModFix/>
          </a:blip>
          <a:srcRect b="-5849" l="0" r="0" t="5850"/>
          <a:stretch/>
        </p:blipFill>
        <p:spPr>
          <a:xfrm>
            <a:off x="5980375" y="239875"/>
            <a:ext cx="2043576" cy="1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14eb16c019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Red Ribbon Week starts 10/23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22nd-8th Spanish Trip (11-2:30); Adomah/Duhart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22nd-Earthquake Drill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24th- Farm Trip (9:15-1:30)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24th- Fire Drill Unannounced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October 29th- Carver visit to speak to 8th grade parents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30th- 8th PSAT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31st-Activate Atlanta (Kitchens)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Oct. 31st-Sunshine Social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9" name="Google Shape;109;g314eb16c019_0_12"/>
          <p:cNvSpPr txBox="1"/>
          <p:nvPr>
            <p:ph idx="4294967295" type="body"/>
          </p:nvPr>
        </p:nvSpPr>
        <p:spPr>
          <a:xfrm>
            <a:off x="5875875" y="813125"/>
            <a:ext cx="31317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16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g314eb16c019_0_12"/>
          <p:cNvSpPr txBox="1"/>
          <p:nvPr>
            <p:ph type="title"/>
          </p:nvPr>
        </p:nvSpPr>
        <p:spPr>
          <a:xfrm>
            <a:off x="-3241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g314eb16c019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350" y="1085175"/>
            <a:ext cx="2249450" cy="3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4eb16c019_0_0"/>
          <p:cNvSpPr/>
          <p:nvPr/>
        </p:nvSpPr>
        <p:spPr>
          <a:xfrm>
            <a:off x="0" y="239875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Past Events: November  </a:t>
            </a:r>
            <a:r>
              <a:rPr b="1" i="0" lang="en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g314eb16c019_0_0"/>
          <p:cNvSpPr txBox="1"/>
          <p:nvPr/>
        </p:nvSpPr>
        <p:spPr>
          <a:xfrm>
            <a:off x="521200" y="825575"/>
            <a:ext cx="82686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2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9" name="Google Shape;119;g314eb16c019_0_0"/>
          <p:cNvPicPr preferRelativeResize="0"/>
          <p:nvPr/>
        </p:nvPicPr>
        <p:blipFill rotWithShape="1">
          <a:blip r:embed="rId3">
            <a:alphaModFix/>
          </a:blip>
          <a:srcRect b="-5849" l="0" r="0" t="5850"/>
          <a:stretch/>
        </p:blipFill>
        <p:spPr>
          <a:xfrm>
            <a:off x="5980375" y="239875"/>
            <a:ext cx="2043576" cy="1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14eb16c019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7th- Nurse Hardaway distributing eye glasses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7th- Perfect Attendance Celebration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8th- Harvest Festival (2:30-4:30)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8th- Classroom Spelling Bee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19th-Passport to Change (7th Grade)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21st- Sunshine Social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Nov. 22nd- Grade Level Spelling Bee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700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300" u="sng"/>
          </a:p>
        </p:txBody>
      </p:sp>
      <p:sp>
        <p:nvSpPr>
          <p:cNvPr id="121" name="Google Shape;121;g314eb16c019_0_0"/>
          <p:cNvSpPr txBox="1"/>
          <p:nvPr>
            <p:ph idx="4294967295" type="body"/>
          </p:nvPr>
        </p:nvSpPr>
        <p:spPr>
          <a:xfrm>
            <a:off x="5875875" y="813125"/>
            <a:ext cx="31317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16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g314eb16c019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g314eb16c0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375" y="1152475"/>
            <a:ext cx="3084100" cy="35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c10dd89f1_0_5"/>
          <p:cNvSpPr/>
          <p:nvPr/>
        </p:nvSpPr>
        <p:spPr>
          <a:xfrm>
            <a:off x="0" y="239875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Upcoming Events: December </a:t>
            </a:r>
            <a:r>
              <a:rPr b="1" lang="en" sz="27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i="0" lang="en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g31c10dd89f1_0_5"/>
          <p:cNvSpPr txBox="1"/>
          <p:nvPr/>
        </p:nvSpPr>
        <p:spPr>
          <a:xfrm>
            <a:off x="521200" y="825575"/>
            <a:ext cx="82686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2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1" name="Google Shape;131;g31c10dd89f1_0_5"/>
          <p:cNvPicPr preferRelativeResize="0"/>
          <p:nvPr/>
        </p:nvPicPr>
        <p:blipFill rotWithShape="1">
          <a:blip r:embed="rId3">
            <a:alphaModFix/>
          </a:blip>
          <a:srcRect b="-5849" l="0" r="0" t="5850"/>
          <a:stretch/>
        </p:blipFill>
        <p:spPr>
          <a:xfrm>
            <a:off x="5980375" y="239875"/>
            <a:ext cx="2043576" cy="1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1c10dd89f1_0_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300" u="sng"/>
          </a:p>
        </p:txBody>
      </p:sp>
      <p:sp>
        <p:nvSpPr>
          <p:cNvPr id="133" name="Google Shape;133;g31c10dd89f1_0_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16" u="sng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g31c10dd89f1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31c10dd89f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50" y="1521238"/>
            <a:ext cx="2867800" cy="31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1c10dd89f1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3275" y="1247550"/>
            <a:ext cx="4886850" cy="37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88dab1f13_1_1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2788dab1f13_1_19"/>
          <p:cNvSpPr txBox="1"/>
          <p:nvPr>
            <p:ph idx="1" type="body"/>
          </p:nvPr>
        </p:nvSpPr>
        <p:spPr>
          <a:xfrm>
            <a:off x="0" y="3738563"/>
            <a:ext cx="9144000" cy="1028700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txBody>
          <a:bodyPr anchorCtr="0" anchor="ctr" bIns="0" lIns="445775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100"/>
              <a:buNone/>
            </a:pPr>
            <a:r>
              <a:rPr b="0" i="1" lang="en" sz="2500"/>
              <a:t>Data Review </a:t>
            </a:r>
            <a:endParaRPr b="0" i="1" sz="2500"/>
          </a:p>
        </p:txBody>
      </p:sp>
      <p:pic>
        <p:nvPicPr>
          <p:cNvPr id="143" name="Google Shape;143;g2788dab1f13_1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9948" y="-123725"/>
            <a:ext cx="4318300" cy="36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4de7237cb_0_36"/>
          <p:cNvSpPr/>
          <p:nvPr/>
        </p:nvSpPr>
        <p:spPr>
          <a:xfrm>
            <a:off x="450" y="1200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g264de7237cb_0_36"/>
          <p:cNvSpPr txBox="1"/>
          <p:nvPr/>
        </p:nvSpPr>
        <p:spPr>
          <a:xfrm>
            <a:off x="153500" y="602925"/>
            <a:ext cx="8636400" cy="4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g264de7237cb_0_36"/>
          <p:cNvSpPr txBox="1"/>
          <p:nvPr>
            <p:ph type="title"/>
          </p:nvPr>
        </p:nvSpPr>
        <p:spPr>
          <a:xfrm>
            <a:off x="-47000" y="0"/>
            <a:ext cx="9144000" cy="487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Action Plan#1</a:t>
            </a:r>
            <a:endParaRPr/>
          </a:p>
        </p:txBody>
      </p:sp>
      <p:sp>
        <p:nvSpPr>
          <p:cNvPr id="152" name="Google Shape;152;g264de7237cb_0_36"/>
          <p:cNvSpPr txBox="1"/>
          <p:nvPr>
            <p:ph idx="1" type="body"/>
          </p:nvPr>
        </p:nvSpPr>
        <p:spPr>
          <a:xfrm>
            <a:off x="311700" y="715075"/>
            <a:ext cx="44349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Goal / Expected Outcome #1: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By May 2025, 75% of students will meet the CCRPI standard for attendance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Timebound, Chunked Goal (Q1):</a:t>
            </a:r>
            <a:endParaRPr b="1"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i="1" lang="en">
                <a:solidFill>
                  <a:schemeClr val="dk1"/>
                </a:solidFill>
              </a:rPr>
              <a:t>By October 14, 2024 50% of students will meet the CCRPI standard for attendance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i="1" lang="en">
                <a:solidFill>
                  <a:schemeClr val="dk1"/>
                </a:solidFill>
              </a:rPr>
              <a:t>By December 20, 2024 70% </a:t>
            </a:r>
            <a:r>
              <a:rPr i="1" lang="en">
                <a:solidFill>
                  <a:schemeClr val="dk1"/>
                </a:solidFill>
              </a:rPr>
              <a:t>of students will meet the CCRPI standard for attendance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School Action Step: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As a school, 100% of students are accounted for daily.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3" name="Google Shape;153;g264de7237cb_0_36"/>
          <p:cNvSpPr txBox="1"/>
          <p:nvPr>
            <p:ph idx="2" type="body"/>
          </p:nvPr>
        </p:nvSpPr>
        <p:spPr>
          <a:xfrm>
            <a:off x="4832400" y="602925"/>
            <a:ext cx="3999900" cy="4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Action Steps: 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Teachers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take attendance daily in the first 10 minutes of each class period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Make phone calls home informing caregivers when students have 3 absences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Compete a SWARM report for students in their homeroom advisory groups with 5 or more absences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School Clerk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Input tardies in IC  for students that arrive after 7:45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Monitor daily attendance per  period; inform teachers when attendance has not been taken within the first 10 minutes of each class period.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Submit list of teachers who do not take attendance during the first 10 minutes to principal.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b340fbaf9_0_0"/>
          <p:cNvSpPr/>
          <p:nvPr/>
        </p:nvSpPr>
        <p:spPr>
          <a:xfrm>
            <a:off x="450" y="1200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g30b340fbaf9_0_0"/>
          <p:cNvSpPr txBox="1"/>
          <p:nvPr/>
        </p:nvSpPr>
        <p:spPr>
          <a:xfrm>
            <a:off x="153500" y="602925"/>
            <a:ext cx="8636400" cy="4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g30b340fbaf9_0_0"/>
          <p:cNvSpPr txBox="1"/>
          <p:nvPr>
            <p:ph type="title"/>
          </p:nvPr>
        </p:nvSpPr>
        <p:spPr>
          <a:xfrm>
            <a:off x="-47000" y="0"/>
            <a:ext cx="9144000" cy="487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Action Plan#1 Action Steps Cont……..</a:t>
            </a:r>
            <a:endParaRPr/>
          </a:p>
        </p:txBody>
      </p:sp>
      <p:sp>
        <p:nvSpPr>
          <p:cNvPr id="162" name="Google Shape;162;g30b340fbaf9_0_0"/>
          <p:cNvSpPr txBox="1"/>
          <p:nvPr>
            <p:ph idx="1" type="body"/>
          </p:nvPr>
        </p:nvSpPr>
        <p:spPr>
          <a:xfrm>
            <a:off x="311700" y="602925"/>
            <a:ext cx="44349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Action Steps: 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Principal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Meet with teachers regarding attendance regarding information provided by clerk and APS Graphs take rate results.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Present data results to staff on 4th Fridays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Social Worker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Contact parents of students with 5 or more unexcused absences.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Co-facilitate, with Dean of Students, meetings with parents of students who have more than 8 absences.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Pull weekly attendance report for students with 3 or more absences and identify students for which a SWARM report has not been submitted. Submit list to the API.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3" name="Google Shape;163;g30b340fbaf9_0_0"/>
          <p:cNvSpPr txBox="1"/>
          <p:nvPr>
            <p:ph idx="2" type="body"/>
          </p:nvPr>
        </p:nvSpPr>
        <p:spPr>
          <a:xfrm>
            <a:off x="4832400" y="602925"/>
            <a:ext cx="3999900" cy="4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Action Steps: 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API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Obtain weekly attendance report from Social Worker; contact teachers who have past due SWARM reports and call teachers who have not made phone calls home regarding students with 3 absences. 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Dean of Culture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will: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Co-facilitate, with social worker, meetings with parents of students who have more than 8 absences.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Quarterly meetings with students regarding absences based on APS Graph reports.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b27255280_0_0"/>
          <p:cNvSpPr/>
          <p:nvPr/>
        </p:nvSpPr>
        <p:spPr>
          <a:xfrm>
            <a:off x="450" y="1200"/>
            <a:ext cx="9144000" cy="530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g30b27255280_0_0"/>
          <p:cNvSpPr txBox="1"/>
          <p:nvPr/>
        </p:nvSpPr>
        <p:spPr>
          <a:xfrm>
            <a:off x="521200" y="825575"/>
            <a:ext cx="82686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small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g30b27255280_0_0"/>
          <p:cNvSpPr txBox="1"/>
          <p:nvPr>
            <p:ph type="title"/>
          </p:nvPr>
        </p:nvSpPr>
        <p:spPr>
          <a:xfrm>
            <a:off x="450" y="0"/>
            <a:ext cx="9144000" cy="82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Action Plan#1 Quarter 1 Results </a:t>
            </a:r>
            <a:endParaRPr/>
          </a:p>
        </p:txBody>
      </p:sp>
      <p:sp>
        <p:nvSpPr>
          <p:cNvPr id="172" name="Google Shape;172;g30b27255280_0_0"/>
          <p:cNvSpPr txBox="1"/>
          <p:nvPr>
            <p:ph idx="1" type="body"/>
          </p:nvPr>
        </p:nvSpPr>
        <p:spPr>
          <a:xfrm>
            <a:off x="311700" y="715075"/>
            <a:ext cx="4605600" cy="4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436"/>
              <a:buNone/>
            </a:pPr>
            <a:r>
              <a:rPr b="1" lang="en" sz="1658" u="sng">
                <a:solidFill>
                  <a:schemeClr val="dk1"/>
                </a:solidFill>
              </a:rPr>
              <a:t>School Culture Goal</a:t>
            </a:r>
            <a:endParaRPr b="1" sz="1658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4436"/>
              <a:buNone/>
            </a:pPr>
            <a:r>
              <a:t/>
            </a:r>
            <a:endParaRPr b="1" sz="1658" u="sng">
              <a:solidFill>
                <a:schemeClr val="dk1"/>
              </a:solidFill>
            </a:endParaRPr>
          </a:p>
          <a:p>
            <a:pPr indent="-28662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b="1" lang="en" sz="1658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2025, 75% of students will meet the CCRPI standard for attendances. </a:t>
            </a:r>
            <a:endParaRPr b="1" sz="1658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525"/>
              <a:buNone/>
            </a:pPr>
            <a:r>
              <a:t/>
            </a:r>
            <a:endParaRPr b="1" sz="1658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7027"/>
              <a:buNone/>
            </a:pPr>
            <a:r>
              <a:t/>
            </a:r>
            <a:endParaRPr b="1" sz="1361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rPr b="1"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Action Steps</a:t>
            </a:r>
            <a:endParaRPr b="1" sz="1800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The attendance team will hold bi-weekly meetings to do the following: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Review Infinite Campus parent/guardian contact information for accuracy.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Monitor accuracy and consistency of daily teacher attendance (identify staff member who will lead this task)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Ensure daily attendance is taken during the first 10-minutes of each period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Ensure that attendance is updated when students arrive late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Identify daily absences and make phone calls home in an attempt to get students in school.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914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Cambria"/>
              <a:buChar char="●"/>
            </a:pPr>
            <a:r>
              <a:rPr lang="en" sz="1800">
                <a:solidFill>
                  <a:srgbClr val="1F1F1F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Implement PBIS strategies to promote positive attendance behaviors, recognize and reinforce attendance-related achievements, and create a supportive school climate that values regular attendance.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1413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0b27255280_0_0"/>
          <p:cNvSpPr txBox="1"/>
          <p:nvPr>
            <p:ph idx="2" type="body"/>
          </p:nvPr>
        </p:nvSpPr>
        <p:spPr>
          <a:xfrm>
            <a:off x="4832400" y="1152525"/>
            <a:ext cx="3999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3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Data Results </a:t>
            </a:r>
            <a:endParaRPr b="1" sz="1300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 u="sng"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August:</a:t>
            </a: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 66% students met the CCRPI for standard attendance 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300" u="sng"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September:</a:t>
            </a: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 67% students met the CCRPI standard for attendance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300" u="sng"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October:</a:t>
            </a: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 62% of students met the CCRPI standard for attendance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300" u="sng"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November</a:t>
            </a:r>
            <a:r>
              <a:rPr b="1" lang="en" sz="1300" u="sng">
                <a:highlight>
                  <a:srgbClr val="FFF2CC"/>
                </a:highlight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b="1" lang="en" sz="1300">
                <a:latin typeface="Cambria"/>
                <a:ea typeface="Cambria"/>
                <a:cs typeface="Cambria"/>
                <a:sym typeface="Cambria"/>
              </a:rPr>
              <a:t> 62% of students met the CCRPI standard for attendance</a:t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